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3"/>
  </p:notesMasterIdLst>
  <p:sldIdLst>
    <p:sldId id="257" r:id="rId2"/>
    <p:sldId id="326" r:id="rId3"/>
    <p:sldId id="369" r:id="rId4"/>
    <p:sldId id="380" r:id="rId5"/>
    <p:sldId id="401" r:id="rId6"/>
    <p:sldId id="403" r:id="rId7"/>
    <p:sldId id="402" r:id="rId8"/>
    <p:sldId id="345" r:id="rId9"/>
    <p:sldId id="330" r:id="rId10"/>
    <p:sldId id="418" r:id="rId11"/>
    <p:sldId id="419" r:id="rId12"/>
    <p:sldId id="417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5" r:id="rId27"/>
    <p:sldId id="436" r:id="rId28"/>
    <p:sldId id="437" r:id="rId29"/>
    <p:sldId id="440" r:id="rId30"/>
    <p:sldId id="465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2" r:id="rId41"/>
    <p:sldId id="453" r:id="rId42"/>
    <p:sldId id="454" r:id="rId43"/>
    <p:sldId id="457" r:id="rId44"/>
    <p:sldId id="458" r:id="rId45"/>
    <p:sldId id="459" r:id="rId46"/>
    <p:sldId id="462" r:id="rId47"/>
    <p:sldId id="463" r:id="rId48"/>
    <p:sldId id="464" r:id="rId49"/>
    <p:sldId id="368" r:id="rId50"/>
    <p:sldId id="400" r:id="rId51"/>
    <p:sldId id="33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3" autoAdjust="0"/>
    <p:restoredTop sz="64588" autoAdjust="0"/>
  </p:normalViewPr>
  <p:slideViewPr>
    <p:cSldViewPr snapToGrid="0">
      <p:cViewPr>
        <p:scale>
          <a:sx n="75" d="100"/>
          <a:sy n="75" d="100"/>
        </p:scale>
        <p:origin x="1206" y="2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9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99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Demo working by passing in ID </a:t>
            </a:r>
          </a:p>
          <a:p>
            <a:r>
              <a:rPr lang="en-US" dirty="0"/>
              <a:t>- Demo still working ok with ID OR ‘1’ = ‘1</a:t>
            </a:r>
          </a:p>
          <a:p>
            <a:r>
              <a:rPr lang="en-US" dirty="0"/>
              <a:t>- Demo NOT working OK by moving ‘1’ = ‘1’ to beginning</a:t>
            </a:r>
          </a:p>
          <a:p>
            <a:r>
              <a:rPr lang="en-US" dirty="0"/>
              <a:t>- Demo working on by putting ;DROP TABLE customers </a:t>
            </a:r>
            <a:r>
              <a:rPr lang="en-US" dirty="0" err="1"/>
              <a:t>bc</a:t>
            </a:r>
            <a:r>
              <a:rPr lang="en-US" dirty="0"/>
              <a:t> the semi colon is saving you</a:t>
            </a:r>
          </a:p>
          <a:p>
            <a:r>
              <a:rPr lang="en-US" dirty="0"/>
              <a:t>- Demo NOT working by adding -- for SQL comment where it comments out the last semi colon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0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09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1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8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56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access to file</a:t>
            </a:r>
          </a:p>
          <a:p>
            <a:r>
              <a:rPr lang="en-US" dirty="0"/>
              <a:t>Dump </a:t>
            </a:r>
            <a:r>
              <a:rPr lang="en-US" dirty="0" err="1"/>
              <a:t>appsettings.json</a:t>
            </a:r>
            <a:r>
              <a:rPr lang="en-US" dirty="0"/>
              <a:t> file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1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78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3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81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70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99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50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4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24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0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4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54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41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70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99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02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9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69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5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29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002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2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406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155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109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188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652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7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97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89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01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50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47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49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0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scorecards.dev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92000" cy="3226965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Check Your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Thermal Exhaust Port: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Vulnerabilities Your Web App Probably Has Right Now</a:t>
            </a:r>
          </a:p>
        </p:txBody>
      </p: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Parameterize Queries</a:t>
            </a:r>
          </a:p>
        </p:txBody>
      </p:sp>
    </p:spTree>
    <p:extLst>
      <p:ext uri="{BB962C8B-B14F-4D97-AF65-F5344CB8AC3E}">
        <p14:creationId xmlns:p14="http://schemas.microsoft.com/office/powerpoint/2010/main" val="27091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862"/>
            <a:ext cx="10515600" cy="6442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 to SQL Injection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 to SQL Injection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4EB25-5061-8092-AFCC-6FCF87A3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85" y="654611"/>
            <a:ext cx="4885246" cy="2958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4F4F1-130C-798D-D857-BC8822A7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585" y="4339156"/>
            <a:ext cx="4885246" cy="23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9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-2"/>
            <a:ext cx="12273280" cy="7173118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SQL Injection Demo</a:t>
            </a:r>
          </a:p>
        </p:txBody>
      </p:sp>
    </p:spTree>
    <p:extLst>
      <p:ext uri="{BB962C8B-B14F-4D97-AF65-F5344CB8AC3E}">
        <p14:creationId xmlns:p14="http://schemas.microsoft.com/office/powerpoint/2010/main" val="10844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Directory Traversal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7200" dirty="0">
                <a:solidFill>
                  <a:schemeClr val="bg1"/>
                </a:solidFill>
                <a:latin typeface="+mn-lt"/>
              </a:rPr>
              <a:t>(aka Backtracking)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40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access folders and files they shouldn’t have access to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Exposes data, potentially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167229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Do not intake a path from a user</a:t>
            </a:r>
          </a:p>
          <a:p>
            <a:pPr lvl="1"/>
            <a:r>
              <a:rPr lang="en-US" dirty="0"/>
              <a:t>Perform authorization check on backend</a:t>
            </a:r>
          </a:p>
          <a:p>
            <a:pPr lvl="1"/>
            <a:r>
              <a:rPr lang="en-US" dirty="0"/>
              <a:t>One approach – file request based on GUID, path stored in database</a:t>
            </a:r>
          </a:p>
        </p:txBody>
      </p:sp>
    </p:spTree>
    <p:extLst>
      <p:ext uri="{BB962C8B-B14F-4D97-AF65-F5344CB8AC3E}">
        <p14:creationId xmlns:p14="http://schemas.microsoft.com/office/powerpoint/2010/main" val="118254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0769"/>
            <a:ext cx="10515600" cy="6184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98670-6B7C-D71F-7372-9257FEAB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8" y="1189886"/>
            <a:ext cx="6991401" cy="1524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85E566-7541-1873-4E80-683A637DC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38" y="3709611"/>
            <a:ext cx="9872053" cy="23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Directory Traversal Demo</a:t>
            </a:r>
          </a:p>
        </p:txBody>
      </p:sp>
    </p:spTree>
    <p:extLst>
      <p:ext uri="{BB962C8B-B14F-4D97-AF65-F5344CB8AC3E}">
        <p14:creationId xmlns:p14="http://schemas.microsoft.com/office/powerpoint/2010/main" val="1815301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Directory Overwriting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2C9E4A1-791F-8805-49CA-B9CFC3C26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519"/>
          <a:stretch/>
        </p:blipFill>
        <p:spPr bwMode="auto">
          <a:xfrm>
            <a:off x="4041140" y="248920"/>
            <a:ext cx="3878580" cy="38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73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Overwriting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overwrite files or folders they shouldn’t have access to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Loses valid files or folders</a:t>
            </a:r>
          </a:p>
        </p:txBody>
      </p:sp>
    </p:spTree>
    <p:extLst>
      <p:ext uri="{BB962C8B-B14F-4D97-AF65-F5344CB8AC3E}">
        <p14:creationId xmlns:p14="http://schemas.microsoft.com/office/powerpoint/2010/main" val="143685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780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SQL Injection</a:t>
            </a:r>
          </a:p>
          <a:p>
            <a:r>
              <a:rPr lang="en-US" dirty="0"/>
              <a:t>Directory Traversal/Backtracking</a:t>
            </a:r>
          </a:p>
          <a:p>
            <a:r>
              <a:rPr lang="en-US" dirty="0"/>
              <a:t>Broken access control</a:t>
            </a:r>
          </a:p>
          <a:p>
            <a:r>
              <a:rPr lang="en-US" dirty="0"/>
              <a:t>Package vulnerabilities</a:t>
            </a:r>
          </a:p>
          <a:p>
            <a:r>
              <a:rPr lang="en-US" dirty="0" err="1"/>
              <a:t>Guids</a:t>
            </a:r>
            <a:r>
              <a:rPr lang="en-US" dirty="0"/>
              <a:t> vs </a:t>
            </a:r>
            <a:r>
              <a:rPr lang="en-US" dirty="0" err="1"/>
              <a:t>Ints</a:t>
            </a:r>
            <a:endParaRPr lang="en-US" dirty="0"/>
          </a:p>
          <a:p>
            <a:r>
              <a:rPr lang="en-US" dirty="0"/>
              <a:t>Container Vulnerabilities</a:t>
            </a:r>
          </a:p>
          <a:p>
            <a:r>
              <a:rPr lang="en-US" dirty="0"/>
              <a:t>JWT Stale Roles</a:t>
            </a:r>
          </a:p>
          <a:p>
            <a:r>
              <a:rPr lang="en-US" dirty="0"/>
              <a:t>Data Leaking</a:t>
            </a:r>
          </a:p>
          <a:p>
            <a:r>
              <a:rPr lang="en-US" dirty="0"/>
              <a:t>Clickjacking</a:t>
            </a:r>
          </a:p>
          <a:p>
            <a:r>
              <a:rPr lang="en-US" dirty="0"/>
              <a:t>Lack of WAF</a:t>
            </a:r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Overwriting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Do not use the file name from the user to save the file to disk</a:t>
            </a:r>
          </a:p>
          <a:p>
            <a:pPr lvl="1"/>
            <a:r>
              <a:rPr lang="en-US" dirty="0"/>
              <a:t>On upload, rewrite the file name(i.e. use a GUID for a file name) and store original file name in the DB for UX reasons</a:t>
            </a:r>
          </a:p>
        </p:txBody>
      </p:sp>
    </p:spTree>
    <p:extLst>
      <p:ext uri="{BB962C8B-B14F-4D97-AF65-F5344CB8AC3E}">
        <p14:creationId xmlns:p14="http://schemas.microsoft.com/office/powerpoint/2010/main" val="15870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8856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F8F73-048A-5816-DC50-CE56417DF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10" y="1137744"/>
            <a:ext cx="9972748" cy="1800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5F2A5-B596-39D2-E0C3-37B957A95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811" y="4143247"/>
            <a:ext cx="9972748" cy="16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8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-5332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Directory Overwriting Demo</a:t>
            </a:r>
          </a:p>
        </p:txBody>
      </p:sp>
    </p:spTree>
    <p:extLst>
      <p:ext uri="{BB962C8B-B14F-4D97-AF65-F5344CB8AC3E}">
        <p14:creationId xmlns:p14="http://schemas.microsoft.com/office/powerpoint/2010/main" val="1557649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Broken Access Control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218" name="Picture 2" descr="Problems with Access Control Systems | MACC">
            <a:extLst>
              <a:ext uri="{FF2B5EF4-FFF2-40B4-BE49-F238E27FC236}">
                <a16:creationId xmlns:a16="http://schemas.microsoft.com/office/drawing/2014/main" id="{C7B6B8BB-15C1-5A4E-557F-A2CC2C78C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46" y="340093"/>
            <a:ext cx="5442379" cy="361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8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users to perform actions that should be outside of their control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Non-Admin users could perform Admin actions like Editing or Deleting data or viewing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311079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Enforce correct permissions SERVER SIDE (not just client side)</a:t>
            </a:r>
          </a:p>
          <a:p>
            <a:pPr lvl="1"/>
            <a:r>
              <a:rPr lang="en-US" dirty="0"/>
              <a:t>Client-side is just UX so they don’t see things that aren’t relevant</a:t>
            </a:r>
          </a:p>
        </p:txBody>
      </p:sp>
    </p:spTree>
    <p:extLst>
      <p:ext uri="{BB962C8B-B14F-4D97-AF65-F5344CB8AC3E}">
        <p14:creationId xmlns:p14="http://schemas.microsoft.com/office/powerpoint/2010/main" val="24842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Package Vulnerabilities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1506" name="Picture 2" descr="Damaged Shipment? Here's How to Make It Right">
            <a:extLst>
              <a:ext uri="{FF2B5EF4-FFF2-40B4-BE49-F238E27FC236}">
                <a16:creationId xmlns:a16="http://schemas.microsoft.com/office/drawing/2014/main" id="{DDEB0213-E92D-DC72-627E-E7266845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54" y="110066"/>
            <a:ext cx="6184046" cy="41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9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Outdated and/or insecure packages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Depending on how the package is used, this could be a catastrophic vulnerability in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25157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Stay up to date on latest versions</a:t>
            </a:r>
          </a:p>
          <a:p>
            <a:pPr lvl="1"/>
            <a:r>
              <a:rPr lang="en-US" dirty="0"/>
              <a:t>Use maintained/supported packages</a:t>
            </a:r>
          </a:p>
        </p:txBody>
      </p:sp>
    </p:spTree>
    <p:extLst>
      <p:ext uri="{BB962C8B-B14F-4D97-AF65-F5344CB8AC3E}">
        <p14:creationId xmlns:p14="http://schemas.microsoft.com/office/powerpoint/2010/main" val="9586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SSF Scorecard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https://securityscorecards.dev/</a:t>
            </a:r>
            <a:endParaRPr lang="en-US" dirty="0"/>
          </a:p>
          <a:p>
            <a:r>
              <a:rPr lang="en-US" dirty="0"/>
              <a:t>Assesses open source packages for security risks</a:t>
            </a:r>
          </a:p>
          <a:p>
            <a:r>
              <a:rPr lang="en-US" dirty="0"/>
              <a:t>Code Vulnerabilities</a:t>
            </a:r>
          </a:p>
          <a:p>
            <a:r>
              <a:rPr lang="en-US" dirty="0"/>
              <a:t>Maintenance (Dependency Updating, Frequent History, License,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Continuous Testing (Tests, SAST, Fuzzing)</a:t>
            </a:r>
          </a:p>
          <a:p>
            <a:r>
              <a:rPr lang="en-US" dirty="0"/>
              <a:t>Source Risk Assessment (Branch Protection, Code Review, etc.)</a:t>
            </a:r>
          </a:p>
          <a:p>
            <a:r>
              <a:rPr lang="en-US" dirty="0"/>
              <a:t>Build Risk Assessment (Signed Releases, Pinned Deps,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5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Exposure to security vulnerabilities</a:t>
            </a:r>
          </a:p>
          <a:p>
            <a:r>
              <a:rPr lang="en-US" dirty="0"/>
              <a:t>Not just OWASP Top 10</a:t>
            </a:r>
          </a:p>
          <a:p>
            <a:r>
              <a:rPr lang="en-US" dirty="0"/>
              <a:t>Check yourself before you wreck yourself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SSF Scorecard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82A924-42ED-756F-D519-5A392E9AC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23E22-4817-F8F6-171A-B3E0D27F7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694"/>
            <a:ext cx="12192000" cy="59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08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Using </a:t>
            </a:r>
            <a:r>
              <a:rPr lang="en-US" sz="7200" dirty="0" err="1">
                <a:solidFill>
                  <a:schemeClr val="bg1"/>
                </a:solidFill>
                <a:latin typeface="+mn-lt"/>
              </a:rPr>
              <a:t>Ints</a:t>
            </a:r>
            <a:r>
              <a:rPr lang="en-US" sz="7200" dirty="0">
                <a:solidFill>
                  <a:schemeClr val="bg1"/>
                </a:solidFill>
                <a:latin typeface="+mn-lt"/>
              </a:rPr>
              <a:t> instead of </a:t>
            </a:r>
            <a:r>
              <a:rPr lang="en-US" sz="7200" dirty="0" err="1">
                <a:solidFill>
                  <a:schemeClr val="bg1"/>
                </a:solidFill>
                <a:latin typeface="+mn-lt"/>
              </a:rPr>
              <a:t>Guids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482" name="Picture 2" descr="What is GUID?">
            <a:extLst>
              <a:ext uri="{FF2B5EF4-FFF2-40B4-BE49-F238E27FC236}">
                <a16:creationId xmlns:a16="http://schemas.microsoft.com/office/drawing/2014/main" id="{A968D4FF-ED95-B336-182F-032A110B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69" y="976189"/>
            <a:ext cx="6895765" cy="26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914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Guids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7915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Using auto-incrementing integers to </a:t>
            </a:r>
            <a:r>
              <a:rPr lang="en-US" dirty="0" err="1"/>
              <a:t>to</a:t>
            </a:r>
            <a:r>
              <a:rPr lang="en-US" dirty="0"/>
              <a:t> uniquely identify database rows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Auto-incrementing </a:t>
            </a:r>
            <a:r>
              <a:rPr lang="en-US" dirty="0" err="1"/>
              <a:t>ints</a:t>
            </a:r>
            <a:r>
              <a:rPr lang="en-US" dirty="0"/>
              <a:t> can leak how much data is in the system (possible predictor of financials)</a:t>
            </a:r>
          </a:p>
          <a:p>
            <a:pPr lvl="1"/>
            <a:r>
              <a:rPr lang="en-US" dirty="0"/>
              <a:t>If Broken Access Control vulnerability exists, they can easily enumerate your data</a:t>
            </a:r>
          </a:p>
        </p:txBody>
      </p:sp>
    </p:spTree>
    <p:extLst>
      <p:ext uri="{BB962C8B-B14F-4D97-AF65-F5344CB8AC3E}">
        <p14:creationId xmlns:p14="http://schemas.microsoft.com/office/powerpoint/2010/main" val="14979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Guids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Use random </a:t>
            </a:r>
            <a:r>
              <a:rPr lang="en-US" dirty="0" err="1"/>
              <a:t>Guids</a:t>
            </a:r>
            <a:r>
              <a:rPr lang="en-US" dirty="0"/>
              <a:t> instead of </a:t>
            </a:r>
            <a:r>
              <a:rPr lang="en-US" dirty="0" err="1"/>
              <a:t>Ints</a:t>
            </a:r>
            <a:r>
              <a:rPr lang="en-US" dirty="0"/>
              <a:t> for primary keys</a:t>
            </a:r>
          </a:p>
          <a:p>
            <a:pPr lvl="1"/>
            <a:r>
              <a:rPr lang="en-US" dirty="0"/>
              <a:t>Yes it comes at a performance penalty… but will you notice?</a:t>
            </a:r>
          </a:p>
          <a:p>
            <a:pPr lvl="1"/>
            <a:r>
              <a:rPr lang="en-US" dirty="0"/>
              <a:t>Or use it as a surrogate key</a:t>
            </a:r>
          </a:p>
        </p:txBody>
      </p:sp>
    </p:spTree>
    <p:extLst>
      <p:ext uri="{BB962C8B-B14F-4D97-AF65-F5344CB8AC3E}">
        <p14:creationId xmlns:p14="http://schemas.microsoft.com/office/powerpoint/2010/main" val="12288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Container Image Vulnerabilities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9458" name="Picture 2" descr="Vulnerable Docker VM | NotSoSecure">
            <a:extLst>
              <a:ext uri="{FF2B5EF4-FFF2-40B4-BE49-F238E27FC236}">
                <a16:creationId xmlns:a16="http://schemas.microsoft.com/office/drawing/2014/main" id="{B489C5F8-5027-166D-0BE5-A5B2799A6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93"/>
          <a:stretch/>
        </p:blipFill>
        <p:spPr bwMode="auto">
          <a:xfrm>
            <a:off x="2360857" y="222641"/>
            <a:ext cx="7236435" cy="343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54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Container Image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Images provide an immutable artifact which is great for repeatability</a:t>
            </a:r>
          </a:p>
          <a:p>
            <a:pPr lvl="1"/>
            <a:r>
              <a:rPr lang="en-US" dirty="0"/>
              <a:t>The problem with immutable artifacts, is they don’t get updates</a:t>
            </a:r>
          </a:p>
          <a:p>
            <a:pPr lvl="1"/>
            <a:r>
              <a:rPr lang="en-US" dirty="0"/>
              <a:t>These images are used for deployments (i.e. Azure App Service/Container Apps, AWS ECS,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Depending on the vulnerability, your application may be partially or completely taken over</a:t>
            </a:r>
          </a:p>
        </p:txBody>
      </p:sp>
    </p:spTree>
    <p:extLst>
      <p:ext uri="{BB962C8B-B14F-4D97-AF65-F5344CB8AC3E}">
        <p14:creationId xmlns:p14="http://schemas.microsoft.com/office/powerpoint/2010/main" val="21743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Container Image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Rebuild images regularly</a:t>
            </a:r>
          </a:p>
          <a:p>
            <a:pPr lvl="1"/>
            <a:r>
              <a:rPr lang="en-US" dirty="0"/>
              <a:t>Use a scanner</a:t>
            </a:r>
          </a:p>
          <a:p>
            <a:pPr lvl="1"/>
            <a:r>
              <a:rPr lang="en-US" dirty="0"/>
              <a:t>Use a PaaS service such as Azure App Service that auto-upgrades framework versions (i.e. .NET, Java,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3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JWT Stale Roles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438" name="Picture 6" descr="Implenting JWT's from scratch. - DEV Community">
            <a:extLst>
              <a:ext uri="{FF2B5EF4-FFF2-40B4-BE49-F238E27FC236}">
                <a16:creationId xmlns:a16="http://schemas.microsoft.com/office/drawing/2014/main" id="{EDD43B5F-276C-D1B8-1CF9-0D1F84FC4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7" t="31738" r="29262" b="27237"/>
          <a:stretch/>
        </p:blipFill>
        <p:spPr bwMode="auto">
          <a:xfrm>
            <a:off x="3552092" y="615462"/>
            <a:ext cx="5087815" cy="28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916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JWT Stale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Often times, web applications put role data in their JWT so they don’t have to go fetch it every time.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The problem is, if a new permission is added or removed, the roles on the JWT will be stale</a:t>
            </a:r>
          </a:p>
          <a:p>
            <a:pPr lvl="1"/>
            <a:r>
              <a:rPr lang="en-US" dirty="0"/>
              <a:t>For example, if someone is terminated their JWT (and therefore access) might still be valid if you do local introspection</a:t>
            </a:r>
          </a:p>
        </p:txBody>
      </p:sp>
    </p:spTree>
    <p:extLst>
      <p:ext uri="{BB962C8B-B14F-4D97-AF65-F5344CB8AC3E}">
        <p14:creationId xmlns:p14="http://schemas.microsoft.com/office/powerpoint/2010/main" val="30113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JWT Stale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Round trip to get roles from the database every time</a:t>
            </a:r>
          </a:p>
          <a:p>
            <a:pPr lvl="1"/>
            <a:r>
              <a:rPr lang="en-US" dirty="0"/>
              <a:t>Performance or Security – pick one</a:t>
            </a:r>
          </a:p>
          <a:p>
            <a:pPr lvl="1"/>
            <a:r>
              <a:rPr lang="en-US" dirty="0"/>
              <a:t>Understand the tradeoffs</a:t>
            </a:r>
          </a:p>
        </p:txBody>
      </p:sp>
    </p:spTree>
    <p:extLst>
      <p:ext uri="{BB962C8B-B14F-4D97-AF65-F5344CB8AC3E}">
        <p14:creationId xmlns:p14="http://schemas.microsoft.com/office/powerpoint/2010/main" val="42338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Stuff I’ve Heard Clients Say</a:t>
            </a:r>
          </a:p>
        </p:txBody>
      </p:sp>
      <p:pic>
        <p:nvPicPr>
          <p:cNvPr id="1026" name="Picture 2" descr="Death Star | StarWars.com">
            <a:extLst>
              <a:ext uri="{FF2B5EF4-FFF2-40B4-BE49-F238E27FC236}">
                <a16:creationId xmlns:a16="http://schemas.microsoft.com/office/drawing/2014/main" id="{308068FF-0CB6-9062-3367-9ED6B3679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5719"/>
          <a:stretch/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69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Data Leaking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386" name="Picture 2" descr="What is the difference between a data breach &amp; data leak? - Polymer">
            <a:extLst>
              <a:ext uri="{FF2B5EF4-FFF2-40B4-BE49-F238E27FC236}">
                <a16:creationId xmlns:a16="http://schemas.microsoft.com/office/drawing/2014/main" id="{8AD4DF43-2D4F-80B8-4DCA-404DE030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51" y="465364"/>
            <a:ext cx="4952805" cy="309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65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Exposing too much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You could be exposing sensitive data to the wrong people</a:t>
            </a:r>
          </a:p>
        </p:txBody>
      </p:sp>
    </p:spTree>
    <p:extLst>
      <p:ext uri="{BB962C8B-B14F-4D97-AF65-F5344CB8AC3E}">
        <p14:creationId xmlns:p14="http://schemas.microsoft.com/office/powerpoint/2010/main" val="30938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Return back just the data you/your application/your customers need</a:t>
            </a:r>
          </a:p>
          <a:p>
            <a:pPr lvl="1"/>
            <a:r>
              <a:rPr lang="en-US" dirty="0"/>
              <a:t>Be wary of the spread operator in JS</a:t>
            </a:r>
          </a:p>
        </p:txBody>
      </p:sp>
    </p:spTree>
    <p:extLst>
      <p:ext uri="{BB962C8B-B14F-4D97-AF65-F5344CB8AC3E}">
        <p14:creationId xmlns:p14="http://schemas.microsoft.com/office/powerpoint/2010/main" val="38142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Account Enumeration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64122-DBA4-26C3-840A-1A77B4B5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236" y="361950"/>
            <a:ext cx="4102674" cy="40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51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Account 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Exposing which users are registered for a system</a:t>
            </a:r>
          </a:p>
          <a:p>
            <a:pPr lvl="1"/>
            <a:r>
              <a:rPr lang="en-US" dirty="0"/>
              <a:t>Usually via Forgot Passwords or Create Accounts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Leaks who your customers are, can be brute forced</a:t>
            </a:r>
          </a:p>
          <a:p>
            <a:pPr lvl="1"/>
            <a:r>
              <a:rPr lang="en-US" dirty="0"/>
              <a:t>Password leaks expose common passwords</a:t>
            </a:r>
          </a:p>
          <a:p>
            <a:pPr lvl="1"/>
            <a:r>
              <a:rPr lang="en-US" dirty="0"/>
              <a:t>Reuse of passwords from data breaches</a:t>
            </a:r>
          </a:p>
          <a:p>
            <a:pPr lvl="1"/>
            <a:r>
              <a:rPr lang="en-US" dirty="0">
                <a:hlinkClick r:id="rId3"/>
              </a:rPr>
              <a:t>https://haveibeenpwned.com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74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Account 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If someone does a Forgot Password don’t tell them a user doesn’t exist</a:t>
            </a:r>
          </a:p>
          <a:p>
            <a:pPr lvl="1"/>
            <a:r>
              <a:rPr lang="en-US" dirty="0"/>
              <a:t>Instead give them a message to check the email for the reset password link</a:t>
            </a:r>
          </a:p>
          <a:p>
            <a:pPr lvl="1"/>
            <a:r>
              <a:rPr lang="en-US" dirty="0"/>
              <a:t>And in the email tell them they don’t have an account</a:t>
            </a:r>
          </a:p>
          <a:p>
            <a:pPr lvl="1"/>
            <a:r>
              <a:rPr lang="en-US" dirty="0"/>
              <a:t>Similar model applies for creating new users</a:t>
            </a:r>
          </a:p>
        </p:txBody>
      </p:sp>
    </p:spTree>
    <p:extLst>
      <p:ext uri="{BB962C8B-B14F-4D97-AF65-F5344CB8AC3E}">
        <p14:creationId xmlns:p14="http://schemas.microsoft.com/office/powerpoint/2010/main" val="23682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Lacking a WAF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290" name="Picture 2" descr="What is a WAF? | Web Application Firewall explained | Cloudflare">
            <a:extLst>
              <a:ext uri="{FF2B5EF4-FFF2-40B4-BE49-F238E27FC236}">
                <a16:creationId xmlns:a16="http://schemas.microsoft.com/office/drawing/2014/main" id="{DA8AC735-21DB-0621-B611-A796D76E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05" y="359678"/>
            <a:ext cx="7784880" cy="35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089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Lacking a WAF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165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Web Application Firewalls protect against many attacks (DDOS, scans, SQLi,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First line of defense against malicious attackers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Lacking a WAF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Purchase a WAF (i.e. Cloudflare, Imperva, Azure WAF, AWS WAF,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Every web app should have a WAF</a:t>
            </a:r>
          </a:p>
          <a:p>
            <a:pPr lvl="1"/>
            <a:r>
              <a:rPr lang="en-US" dirty="0"/>
              <a:t>Usually gives you a free CDN too</a:t>
            </a:r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63876" cy="4779637"/>
          </a:xfrm>
        </p:spPr>
        <p:txBody>
          <a:bodyPr>
            <a:normAutofit/>
          </a:bodyPr>
          <a:lstStyle/>
          <a:p>
            <a:r>
              <a:rPr lang="en-US" dirty="0"/>
              <a:t>Awareness different security vulnerabilities your web apps might have</a:t>
            </a:r>
          </a:p>
          <a:p>
            <a:r>
              <a:rPr lang="en-US" dirty="0"/>
              <a:t>More than just OWASP Top 10</a:t>
            </a:r>
          </a:p>
        </p:txBody>
      </p:sp>
    </p:spTree>
    <p:extLst>
      <p:ext uri="{BB962C8B-B14F-4D97-AF65-F5344CB8AC3E}">
        <p14:creationId xmlns:p14="http://schemas.microsoft.com/office/powerpoint/2010/main" val="351772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problem</a:t>
            </a:r>
          </a:p>
        </p:txBody>
      </p:sp>
      <p:pic>
        <p:nvPicPr>
          <p:cNvPr id="2050" name="Picture 2" descr="Why did the Empire in Legends keep the exhaust port on the Death Star?  Wasn't there a concern that it would allow for the station to be destroyed?  - Quora">
            <a:extLst>
              <a:ext uri="{FF2B5EF4-FFF2-40B4-BE49-F238E27FC236}">
                <a16:creationId xmlns:a16="http://schemas.microsoft.com/office/drawing/2014/main" id="{2C8A866A-DB3F-8440-BD81-2D13B2C2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99" y="1618298"/>
            <a:ext cx="6928802" cy="453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865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problem</a:t>
            </a:r>
          </a:p>
        </p:txBody>
      </p:sp>
      <p:pic>
        <p:nvPicPr>
          <p:cNvPr id="3074" name="Picture 2" descr="Best Death Star Explosion Gif GIFs | Gfycat">
            <a:extLst>
              <a:ext uri="{FF2B5EF4-FFF2-40B4-BE49-F238E27FC236}">
                <a16:creationId xmlns:a16="http://schemas.microsoft.com/office/drawing/2014/main" id="{5A01C420-1237-08CB-B31A-6A235E95E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70" y="2115820"/>
            <a:ext cx="7956550" cy="31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5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It’s the same with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6332" cy="4779637"/>
          </a:xfrm>
        </p:spPr>
        <p:txBody>
          <a:bodyPr>
            <a:normAutofit/>
          </a:bodyPr>
          <a:lstStyle/>
          <a:p>
            <a:r>
              <a:rPr lang="en-US" dirty="0"/>
              <a:t>One vulnerability can take down an otherwise rock solid web application</a:t>
            </a:r>
          </a:p>
          <a:p>
            <a:r>
              <a:rPr lang="en-US" dirty="0"/>
              <a:t>There are hundreds of attack types</a:t>
            </a:r>
          </a:p>
          <a:p>
            <a:r>
              <a:rPr lang="en-US" dirty="0"/>
              <a:t>We’re just going to cover 10</a:t>
            </a:r>
          </a:p>
        </p:txBody>
      </p:sp>
    </p:spTree>
    <p:extLst>
      <p:ext uri="{BB962C8B-B14F-4D97-AF65-F5344CB8AC3E}">
        <p14:creationId xmlns:p14="http://schemas.microsoft.com/office/powerpoint/2010/main" val="124478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xkcd: Exploits of a Mom">
            <a:extLst>
              <a:ext uri="{FF2B5EF4-FFF2-40B4-BE49-F238E27FC236}">
                <a16:creationId xmlns:a16="http://schemas.microsoft.com/office/drawing/2014/main" id="{715FBACC-7558-203C-35C0-3113C762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894" y="918528"/>
            <a:ext cx="9624811" cy="296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SQL Injection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3363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execute queries against your database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They can get at some or all of your data</a:t>
            </a:r>
          </a:p>
          <a:p>
            <a:pPr lvl="1"/>
            <a:r>
              <a:rPr lang="en-US" dirty="0"/>
              <a:t>They can change or delete some or all of your data</a:t>
            </a:r>
          </a:p>
        </p:txBody>
      </p:sp>
    </p:spTree>
    <p:extLst>
      <p:ext uri="{BB962C8B-B14F-4D97-AF65-F5344CB8AC3E}">
        <p14:creationId xmlns:p14="http://schemas.microsoft.com/office/powerpoint/2010/main" val="11797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36131</TotalTime>
  <Words>1243</Words>
  <Application>Microsoft Office PowerPoint</Application>
  <PresentationFormat>Widescreen</PresentationFormat>
  <Paragraphs>255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Check Your Thermal Exhaust Port:  10 Vulnerabilities Your Web App Probably Has Right Now</vt:lpstr>
      <vt:lpstr>Agenda</vt:lpstr>
      <vt:lpstr>Goals</vt:lpstr>
      <vt:lpstr>Stuff I’ve Heard Clients Say</vt:lpstr>
      <vt:lpstr>One problem</vt:lpstr>
      <vt:lpstr>One problem</vt:lpstr>
      <vt:lpstr>It’s the same with web apps</vt:lpstr>
      <vt:lpstr>SQL Injection</vt:lpstr>
      <vt:lpstr>SQL Injection</vt:lpstr>
      <vt:lpstr>SQL Injection</vt:lpstr>
      <vt:lpstr>PowerPoint Presentation</vt:lpstr>
      <vt:lpstr>SQL Injection Demo</vt:lpstr>
      <vt:lpstr>Directory Traversal (aka Backtracking)</vt:lpstr>
      <vt:lpstr>Directory Traversal</vt:lpstr>
      <vt:lpstr>Directory Traversal</vt:lpstr>
      <vt:lpstr>PowerPoint Presentation</vt:lpstr>
      <vt:lpstr>Directory Traversal Demo</vt:lpstr>
      <vt:lpstr>Directory Overwriting</vt:lpstr>
      <vt:lpstr>Directory Overwriting</vt:lpstr>
      <vt:lpstr>Directory Overwriting</vt:lpstr>
      <vt:lpstr>PowerPoint Presentation</vt:lpstr>
      <vt:lpstr>Directory Overwriting Demo</vt:lpstr>
      <vt:lpstr>Broken Access Control</vt:lpstr>
      <vt:lpstr>Broken Access Control</vt:lpstr>
      <vt:lpstr>Broken Access Control</vt:lpstr>
      <vt:lpstr>Package Vulnerabilities</vt:lpstr>
      <vt:lpstr>Package Vulnerabilities</vt:lpstr>
      <vt:lpstr>Package Vulnerabilities</vt:lpstr>
      <vt:lpstr>Open SSF Scorecard</vt:lpstr>
      <vt:lpstr>Open SSF Scorecard</vt:lpstr>
      <vt:lpstr>Using Ints instead of Guids</vt:lpstr>
      <vt:lpstr>Using Ints instead of Guids</vt:lpstr>
      <vt:lpstr>Using Ints instead of Guids</vt:lpstr>
      <vt:lpstr>Container Image Vulnerabilities</vt:lpstr>
      <vt:lpstr>Container Image Vulnerabilities</vt:lpstr>
      <vt:lpstr>Container Image Vulnerabilities</vt:lpstr>
      <vt:lpstr>JWT Stale Roles</vt:lpstr>
      <vt:lpstr>JWT Stale Roles</vt:lpstr>
      <vt:lpstr>JWT Stale Roles</vt:lpstr>
      <vt:lpstr>Data Leaking</vt:lpstr>
      <vt:lpstr>Data Leaking</vt:lpstr>
      <vt:lpstr>Data Leaking</vt:lpstr>
      <vt:lpstr>Account Enumeration</vt:lpstr>
      <vt:lpstr>Account Enumeration</vt:lpstr>
      <vt:lpstr>Account Enumeration</vt:lpstr>
      <vt:lpstr>Lacking a WAF</vt:lpstr>
      <vt:lpstr>Lacking a WAF</vt:lpstr>
      <vt:lpstr>Lacking a WAF</vt:lpstr>
      <vt:lpstr>Takeaways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Vulnerabilities Your Web App Probably Has Right Now</dc:title>
  <dc:creator>Scott Sauber</dc:creator>
  <cp:lastModifiedBy>Scott Sauber</cp:lastModifiedBy>
  <cp:revision>277</cp:revision>
  <dcterms:created xsi:type="dcterms:W3CDTF">2020-03-08T20:31:35Z</dcterms:created>
  <dcterms:modified xsi:type="dcterms:W3CDTF">2023-10-26T04:35:50Z</dcterms:modified>
</cp:coreProperties>
</file>